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BD89-8D20-44D9-B71A-87B33EA2143E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0CC6-2C5E-4726-B3C1-D16FFE377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BD89-8D20-44D9-B71A-87B33EA2143E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0CC6-2C5E-4726-B3C1-D16FFE377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BD89-8D20-44D9-B71A-87B33EA2143E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0CC6-2C5E-4726-B3C1-D16FFE377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BD89-8D20-44D9-B71A-87B33EA2143E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0CC6-2C5E-4726-B3C1-D16FFE377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BD89-8D20-44D9-B71A-87B33EA2143E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0CC6-2C5E-4726-B3C1-D16FFE377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BD89-8D20-44D9-B71A-87B33EA2143E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0CC6-2C5E-4726-B3C1-D16FFE377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BD89-8D20-44D9-B71A-87B33EA2143E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0CC6-2C5E-4726-B3C1-D16FFE377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BD89-8D20-44D9-B71A-87B33EA2143E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0CC6-2C5E-4726-B3C1-D16FFE377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BD89-8D20-44D9-B71A-87B33EA2143E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0CC6-2C5E-4726-B3C1-D16FFE377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BD89-8D20-44D9-B71A-87B33EA2143E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0CC6-2C5E-4726-B3C1-D16FFE377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BD89-8D20-44D9-B71A-87B33EA2143E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0CC6-2C5E-4726-B3C1-D16FFE377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7BD89-8D20-44D9-B71A-87B33EA2143E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D0CC6-2C5E-4726-B3C1-D16FFE377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7772400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ЗОЖ у детей.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e7b279be6a862d254f0e7cc4dde2874e-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16632"/>
            <a:ext cx="1112912" cy="1035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75608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Общеобразовательное Учреждение  Высшего Образования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Читинская Государственная Медицинская Академия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1028" name="Picture 4" descr="C:\Users\Admin\Desktop\7639-157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996952"/>
            <a:ext cx="5851525" cy="3513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ФОТО\фото проф.работа\фото студентов пат.физ\P1030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4104455" cy="3305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lc="http://schemas.openxmlformats.org/drawingml/2006/lockedCanvas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:\ФОТО\фото проф.работа\фото студентов пат.физ\IMG_5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4464496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lc="http://schemas.openxmlformats.org/drawingml/2006/lockedCanvas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:\ФОТО\фото проф.работа\фото студентов пат.физ\P1030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4286250" cy="3286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lc="http://schemas.openxmlformats.org/drawingml/2006/lockedCanvas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Практика в действии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alijinieczarw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t="8099"/>
          <a:stretch>
            <a:fillRect/>
          </a:stretch>
        </p:blipFill>
        <p:spPr bwMode="auto">
          <a:xfrm>
            <a:off x="467544" y="1556792"/>
            <a:ext cx="4680520" cy="5112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lc="http://schemas.openxmlformats.org/drawingml/2006/lockedCanvas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1844824"/>
            <a:ext cx="3471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этом этапе я проведу мини игру по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Правильному питанию и игру на движение.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15"/>
          <p:cNvSpPr>
            <a:spLocks/>
          </p:cNvSpPr>
          <p:nvPr/>
        </p:nvSpPr>
        <p:spPr bwMode="auto">
          <a:xfrm>
            <a:off x="1475656" y="1700808"/>
            <a:ext cx="2592288" cy="1296144"/>
          </a:xfrm>
          <a:custGeom>
            <a:avLst/>
            <a:gdLst>
              <a:gd name="T0" fmla="*/ 116 w 1901"/>
              <a:gd name="T1" fmla="*/ 89 h 1102"/>
              <a:gd name="T2" fmla="*/ 116 w 1901"/>
              <a:gd name="T3" fmla="*/ 250 h 1102"/>
              <a:gd name="T4" fmla="*/ 97 w 1901"/>
              <a:gd name="T5" fmla="*/ 290 h 1102"/>
              <a:gd name="T6" fmla="*/ 71 w 1901"/>
              <a:gd name="T7" fmla="*/ 399 h 1102"/>
              <a:gd name="T8" fmla="*/ 38 w 1901"/>
              <a:gd name="T9" fmla="*/ 479 h 1102"/>
              <a:gd name="T10" fmla="*/ 12 w 1901"/>
              <a:gd name="T11" fmla="*/ 580 h 1102"/>
              <a:gd name="T12" fmla="*/ 0 w 1901"/>
              <a:gd name="T13" fmla="*/ 620 h 1102"/>
              <a:gd name="T14" fmla="*/ 6 w 1901"/>
              <a:gd name="T15" fmla="*/ 802 h 1102"/>
              <a:gd name="T16" fmla="*/ 19 w 1901"/>
              <a:gd name="T17" fmla="*/ 872 h 1102"/>
              <a:gd name="T18" fmla="*/ 110 w 1901"/>
              <a:gd name="T19" fmla="*/ 957 h 1102"/>
              <a:gd name="T20" fmla="*/ 200 w 1901"/>
              <a:gd name="T21" fmla="*/ 950 h 1102"/>
              <a:gd name="T22" fmla="*/ 155 w 1901"/>
              <a:gd name="T23" fmla="*/ 964 h 1102"/>
              <a:gd name="T24" fmla="*/ 174 w 1901"/>
              <a:gd name="T25" fmla="*/ 971 h 1102"/>
              <a:gd name="T26" fmla="*/ 200 w 1901"/>
              <a:gd name="T27" fmla="*/ 977 h 1102"/>
              <a:gd name="T28" fmla="*/ 453 w 1901"/>
              <a:gd name="T29" fmla="*/ 1045 h 1102"/>
              <a:gd name="T30" fmla="*/ 970 w 1901"/>
              <a:gd name="T31" fmla="*/ 1051 h 1102"/>
              <a:gd name="T32" fmla="*/ 1229 w 1901"/>
              <a:gd name="T33" fmla="*/ 1024 h 1102"/>
              <a:gd name="T34" fmla="*/ 1553 w 1901"/>
              <a:gd name="T35" fmla="*/ 1014 h 1102"/>
              <a:gd name="T36" fmla="*/ 1786 w 1901"/>
              <a:gd name="T37" fmla="*/ 1027 h 1102"/>
              <a:gd name="T38" fmla="*/ 1844 w 1901"/>
              <a:gd name="T39" fmla="*/ 957 h 1102"/>
              <a:gd name="T40" fmla="*/ 1838 w 1901"/>
              <a:gd name="T41" fmla="*/ 923 h 1102"/>
              <a:gd name="T42" fmla="*/ 1799 w 1901"/>
              <a:gd name="T43" fmla="*/ 883 h 1102"/>
              <a:gd name="T44" fmla="*/ 1850 w 1901"/>
              <a:gd name="T45" fmla="*/ 762 h 1102"/>
              <a:gd name="T46" fmla="*/ 1831 w 1901"/>
              <a:gd name="T47" fmla="*/ 499 h 1102"/>
              <a:gd name="T48" fmla="*/ 1857 w 1901"/>
              <a:gd name="T49" fmla="*/ 399 h 1102"/>
              <a:gd name="T50" fmla="*/ 1883 w 1901"/>
              <a:gd name="T51" fmla="*/ 225 h 1102"/>
              <a:gd name="T52" fmla="*/ 1838 w 1901"/>
              <a:gd name="T53" fmla="*/ 196 h 1102"/>
              <a:gd name="T54" fmla="*/ 1760 w 1901"/>
              <a:gd name="T55" fmla="*/ 116 h 1102"/>
              <a:gd name="T56" fmla="*/ 1721 w 1901"/>
              <a:gd name="T57" fmla="*/ 88 h 1102"/>
              <a:gd name="T58" fmla="*/ 1572 w 1901"/>
              <a:gd name="T59" fmla="*/ 1 h 1102"/>
              <a:gd name="T60" fmla="*/ 912 w 1901"/>
              <a:gd name="T61" fmla="*/ 7 h 1102"/>
              <a:gd name="T62" fmla="*/ 692 w 1901"/>
              <a:gd name="T63" fmla="*/ 21 h 1102"/>
              <a:gd name="T64" fmla="*/ 485 w 1901"/>
              <a:gd name="T65" fmla="*/ 76 h 1102"/>
              <a:gd name="T66" fmla="*/ 278 w 1901"/>
              <a:gd name="T67" fmla="*/ 141 h 1102"/>
              <a:gd name="T68" fmla="*/ 116 w 1901"/>
              <a:gd name="T69" fmla="*/ 89 h 11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01"/>
              <a:gd name="T106" fmla="*/ 0 h 1102"/>
              <a:gd name="T107" fmla="*/ 1901 w 1901"/>
              <a:gd name="T108" fmla="*/ 1102 h 110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01" h="1102">
                <a:moveTo>
                  <a:pt x="116" y="89"/>
                </a:moveTo>
                <a:cubicBezTo>
                  <a:pt x="95" y="147"/>
                  <a:pt x="151" y="197"/>
                  <a:pt x="116" y="250"/>
                </a:cubicBezTo>
                <a:cubicBezTo>
                  <a:pt x="112" y="264"/>
                  <a:pt x="100" y="276"/>
                  <a:pt x="97" y="290"/>
                </a:cubicBezTo>
                <a:cubicBezTo>
                  <a:pt x="84" y="345"/>
                  <a:pt x="97" y="357"/>
                  <a:pt x="71" y="399"/>
                </a:cubicBezTo>
                <a:cubicBezTo>
                  <a:pt x="62" y="433"/>
                  <a:pt x="63" y="454"/>
                  <a:pt x="38" y="479"/>
                </a:cubicBezTo>
                <a:cubicBezTo>
                  <a:pt x="29" y="512"/>
                  <a:pt x="22" y="546"/>
                  <a:pt x="12" y="580"/>
                </a:cubicBezTo>
                <a:cubicBezTo>
                  <a:pt x="8" y="593"/>
                  <a:pt x="0" y="620"/>
                  <a:pt x="0" y="620"/>
                </a:cubicBezTo>
                <a:cubicBezTo>
                  <a:pt x="2" y="681"/>
                  <a:pt x="0" y="742"/>
                  <a:pt x="6" y="802"/>
                </a:cubicBezTo>
                <a:cubicBezTo>
                  <a:pt x="8" y="826"/>
                  <a:pt x="19" y="872"/>
                  <a:pt x="19" y="872"/>
                </a:cubicBezTo>
                <a:cubicBezTo>
                  <a:pt x="31" y="915"/>
                  <a:pt x="72" y="931"/>
                  <a:pt x="110" y="957"/>
                </a:cubicBezTo>
                <a:cubicBezTo>
                  <a:pt x="146" y="951"/>
                  <a:pt x="166" y="942"/>
                  <a:pt x="200" y="950"/>
                </a:cubicBezTo>
                <a:cubicBezTo>
                  <a:pt x="177" y="986"/>
                  <a:pt x="200" y="964"/>
                  <a:pt x="155" y="964"/>
                </a:cubicBezTo>
                <a:cubicBezTo>
                  <a:pt x="148" y="964"/>
                  <a:pt x="168" y="969"/>
                  <a:pt x="174" y="971"/>
                </a:cubicBezTo>
                <a:cubicBezTo>
                  <a:pt x="183" y="973"/>
                  <a:pt x="191" y="975"/>
                  <a:pt x="200" y="977"/>
                </a:cubicBezTo>
                <a:cubicBezTo>
                  <a:pt x="293" y="1042"/>
                  <a:pt x="330" y="1036"/>
                  <a:pt x="453" y="1045"/>
                </a:cubicBezTo>
                <a:cubicBezTo>
                  <a:pt x="627" y="1102"/>
                  <a:pt x="701" y="1055"/>
                  <a:pt x="970" y="1051"/>
                </a:cubicBezTo>
                <a:cubicBezTo>
                  <a:pt x="1048" y="998"/>
                  <a:pt x="1123" y="1027"/>
                  <a:pt x="1229" y="1024"/>
                </a:cubicBezTo>
                <a:cubicBezTo>
                  <a:pt x="1341" y="997"/>
                  <a:pt x="1432" y="1019"/>
                  <a:pt x="1553" y="1014"/>
                </a:cubicBezTo>
                <a:cubicBezTo>
                  <a:pt x="1639" y="1009"/>
                  <a:pt x="1738" y="1036"/>
                  <a:pt x="1786" y="1027"/>
                </a:cubicBezTo>
                <a:cubicBezTo>
                  <a:pt x="1834" y="1018"/>
                  <a:pt x="1835" y="974"/>
                  <a:pt x="1844" y="957"/>
                </a:cubicBezTo>
                <a:cubicBezTo>
                  <a:pt x="1842" y="946"/>
                  <a:pt x="1844" y="932"/>
                  <a:pt x="1838" y="923"/>
                </a:cubicBezTo>
                <a:cubicBezTo>
                  <a:pt x="1828" y="907"/>
                  <a:pt x="1799" y="883"/>
                  <a:pt x="1799" y="883"/>
                </a:cubicBezTo>
                <a:cubicBezTo>
                  <a:pt x="1804" y="841"/>
                  <a:pt x="1836" y="802"/>
                  <a:pt x="1850" y="762"/>
                </a:cubicBezTo>
                <a:cubicBezTo>
                  <a:pt x="1840" y="673"/>
                  <a:pt x="1804" y="588"/>
                  <a:pt x="1831" y="499"/>
                </a:cubicBezTo>
                <a:cubicBezTo>
                  <a:pt x="1836" y="453"/>
                  <a:pt x="1834" y="434"/>
                  <a:pt x="1857" y="399"/>
                </a:cubicBezTo>
                <a:cubicBezTo>
                  <a:pt x="1877" y="329"/>
                  <a:pt x="1901" y="359"/>
                  <a:pt x="1883" y="225"/>
                </a:cubicBezTo>
                <a:cubicBezTo>
                  <a:pt x="1882" y="217"/>
                  <a:pt x="1844" y="201"/>
                  <a:pt x="1838" y="196"/>
                </a:cubicBezTo>
                <a:cubicBezTo>
                  <a:pt x="1814" y="174"/>
                  <a:pt x="1788" y="134"/>
                  <a:pt x="1760" y="116"/>
                </a:cubicBezTo>
                <a:cubicBezTo>
                  <a:pt x="1747" y="106"/>
                  <a:pt x="1721" y="88"/>
                  <a:pt x="1721" y="88"/>
                </a:cubicBezTo>
                <a:cubicBezTo>
                  <a:pt x="1695" y="47"/>
                  <a:pt x="1620" y="16"/>
                  <a:pt x="1572" y="1"/>
                </a:cubicBezTo>
                <a:cubicBezTo>
                  <a:pt x="1352" y="3"/>
                  <a:pt x="1132" y="4"/>
                  <a:pt x="912" y="7"/>
                </a:cubicBezTo>
                <a:cubicBezTo>
                  <a:pt x="729" y="10"/>
                  <a:pt x="778" y="0"/>
                  <a:pt x="692" y="21"/>
                </a:cubicBezTo>
                <a:cubicBezTo>
                  <a:pt x="602" y="85"/>
                  <a:pt x="705" y="67"/>
                  <a:pt x="485" y="76"/>
                </a:cubicBezTo>
                <a:cubicBezTo>
                  <a:pt x="408" y="101"/>
                  <a:pt x="404" y="136"/>
                  <a:pt x="278" y="141"/>
                </a:cubicBezTo>
                <a:cubicBezTo>
                  <a:pt x="233" y="159"/>
                  <a:pt x="154" y="128"/>
                  <a:pt x="116" y="89"/>
                </a:cubicBezTo>
                <a:close/>
              </a:path>
            </a:pathLst>
          </a:cu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Алиса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стране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Гурмании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Экскурсии по музеям академии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pIrgxhzNYh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00200"/>
            <a:ext cx="8136904" cy="5095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Экскурсии по музеям академии</a:t>
            </a:r>
            <a:endParaRPr lang="ru-RU" dirty="0"/>
          </a:p>
        </p:txBody>
      </p:sp>
      <p:pic>
        <p:nvPicPr>
          <p:cNvPr id="4" name="Содержимое 3" descr="t5pPoLje38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00200"/>
            <a:ext cx="8208912" cy="4925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Экскурсии по музеям академии</a:t>
            </a:r>
            <a:endParaRPr lang="ru-RU" dirty="0"/>
          </a:p>
        </p:txBody>
      </p:sp>
      <p:pic>
        <p:nvPicPr>
          <p:cNvPr id="4" name="Содержимое 3" descr="2k4Lr1C4AZ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00200"/>
            <a:ext cx="8136904" cy="4853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Экскурсии по музеям академии</a:t>
            </a:r>
            <a:endParaRPr lang="ru-RU" dirty="0"/>
          </a:p>
        </p:txBody>
      </p:sp>
      <p:pic>
        <p:nvPicPr>
          <p:cNvPr id="4" name="Содержимое 3" descr="9L5maNGYYj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00200"/>
            <a:ext cx="8208912" cy="4997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эффективности мини-лекций по формированию мотиваций здорового образа жизни.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нкетирование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школьников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проводится после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проведения мини-лекции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9" name="Picture 3" descr="C:\Users\Admin\Desktop\repetitor-matematik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861048"/>
            <a:ext cx="3598704" cy="2755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dmin\Desktop\PRAVIL_NYJ_VYBOR_versia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005064"/>
            <a:ext cx="2228478" cy="2228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Дети-под-водой-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600200"/>
            <a:ext cx="8568952" cy="4925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6536" y="1052736"/>
            <a:ext cx="442392" cy="1143000"/>
          </a:xfrm>
        </p:spPr>
        <p:txBody>
          <a:bodyPr>
            <a:normAutofit/>
          </a:bodyPr>
          <a:lstStyle/>
          <a:p>
            <a:endParaRPr lang="ru-RU" sz="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3898776" cy="561662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Формирование ЗОЖ у подрастающего поколения очень актуальна, поскольку с каждым годом увеличивается количество детей, имеющих проблемы со здоровьем, вредные привычки, то что пагубно сказывается, как на духовном, так и на физическом и психическом состоянии здоровья. 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116632"/>
            <a:ext cx="3795911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1052736"/>
            <a:ext cx="288032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764704"/>
            <a:ext cx="5472608" cy="35283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девиз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/>
              <a:t>"</a:t>
            </a:r>
            <a:r>
              <a:rPr lang="ru-RU" sz="3600" b="1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Думай, когда отвечаешь "нет" или "да"</a:t>
            </a:r>
          </a:p>
          <a:p>
            <a:pPr algn="ctr">
              <a:buNone/>
            </a:pPr>
            <a:r>
              <a:rPr lang="ru-RU" sz="3600" b="1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И помни, что выбор есть всегда!"</a:t>
            </a:r>
          </a:p>
          <a:p>
            <a:endParaRPr lang="ru-RU" dirty="0"/>
          </a:p>
        </p:txBody>
      </p:sp>
      <p:pic>
        <p:nvPicPr>
          <p:cNvPr id="3074" name="Picture 2" descr="C:\Users\Admin\Desktop\PRAVIL_NYJ_VYBOR_versia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629522"/>
            <a:ext cx="2228478" cy="2228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Структура работы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7"/>
          <p:cNvGrpSpPr>
            <a:grpSpLocks noGrp="1" noChangeAspect="1"/>
          </p:cNvGrpSpPr>
          <p:nvPr>
            <p:ph idx="1"/>
          </p:nvPr>
        </p:nvGrpSpPr>
        <p:grpSpPr bwMode="auto">
          <a:xfrm>
            <a:off x="914400" y="1412776"/>
            <a:ext cx="8229600" cy="4525963"/>
            <a:chOff x="567" y="482"/>
            <a:chExt cx="4626" cy="3538"/>
          </a:xfrm>
        </p:grpSpPr>
        <p:sp>
          <p:nvSpPr>
            <p:cNvPr id="5" name="AutoShape 6"/>
            <p:cNvSpPr>
              <a:spLocks noChangeAspect="1" noChangeArrowheads="1" noTextEdit="1"/>
            </p:cNvSpPr>
            <p:nvPr/>
          </p:nvSpPr>
          <p:spPr bwMode="auto">
            <a:xfrm>
              <a:off x="567" y="482"/>
              <a:ext cx="4626" cy="3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567" y="484"/>
              <a:ext cx="11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altLang="ru-RU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567" y="766"/>
              <a:ext cx="11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altLang="ru-RU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567" y="1049"/>
              <a:ext cx="11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altLang="ru-RU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606" y="1049"/>
              <a:ext cx="11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altLang="ru-RU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567" y="1330"/>
              <a:ext cx="11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altLang="ru-RU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/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567" y="1613"/>
              <a:ext cx="11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altLang="ru-RU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567" y="1896"/>
              <a:ext cx="11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altLang="ru-RU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/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567" y="2177"/>
              <a:ext cx="11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altLang="ru-RU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/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567" y="2460"/>
              <a:ext cx="11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altLang="ru-RU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567" y="2742"/>
              <a:ext cx="11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altLang="ru-RU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567" y="3024"/>
              <a:ext cx="11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altLang="ru-RU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/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567" y="3306"/>
              <a:ext cx="11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altLang="ru-RU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/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567" y="3589"/>
              <a:ext cx="11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altLang="ru-RU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2449" y="756"/>
              <a:ext cx="377" cy="697"/>
            </a:xfrm>
            <a:custGeom>
              <a:avLst/>
              <a:gdLst>
                <a:gd name="T0" fmla="*/ 0 w 377"/>
                <a:gd name="T1" fmla="*/ 524 h 697"/>
                <a:gd name="T2" fmla="*/ 94 w 377"/>
                <a:gd name="T3" fmla="*/ 524 h 697"/>
                <a:gd name="T4" fmla="*/ 94 w 377"/>
                <a:gd name="T5" fmla="*/ 0 h 697"/>
                <a:gd name="T6" fmla="*/ 283 w 377"/>
                <a:gd name="T7" fmla="*/ 0 h 697"/>
                <a:gd name="T8" fmla="*/ 283 w 377"/>
                <a:gd name="T9" fmla="*/ 524 h 697"/>
                <a:gd name="T10" fmla="*/ 377 w 377"/>
                <a:gd name="T11" fmla="*/ 524 h 697"/>
                <a:gd name="T12" fmla="*/ 188 w 377"/>
                <a:gd name="T13" fmla="*/ 697 h 697"/>
                <a:gd name="T14" fmla="*/ 0 w 377"/>
                <a:gd name="T15" fmla="*/ 524 h 6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7" h="697">
                  <a:moveTo>
                    <a:pt x="0" y="524"/>
                  </a:moveTo>
                  <a:lnTo>
                    <a:pt x="94" y="524"/>
                  </a:lnTo>
                  <a:lnTo>
                    <a:pt x="94" y="0"/>
                  </a:lnTo>
                  <a:lnTo>
                    <a:pt x="283" y="0"/>
                  </a:lnTo>
                  <a:lnTo>
                    <a:pt x="283" y="524"/>
                  </a:lnTo>
                  <a:lnTo>
                    <a:pt x="377" y="524"/>
                  </a:lnTo>
                  <a:lnTo>
                    <a:pt x="188" y="697"/>
                  </a:lnTo>
                  <a:lnTo>
                    <a:pt x="0" y="524"/>
                  </a:lnTo>
                  <a:close/>
                </a:path>
              </a:pathLst>
            </a:cu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2449" y="756"/>
              <a:ext cx="377" cy="697"/>
            </a:xfrm>
            <a:custGeom>
              <a:avLst/>
              <a:gdLst>
                <a:gd name="T0" fmla="*/ 0 w 377"/>
                <a:gd name="T1" fmla="*/ 524 h 697"/>
                <a:gd name="T2" fmla="*/ 94 w 377"/>
                <a:gd name="T3" fmla="*/ 524 h 697"/>
                <a:gd name="T4" fmla="*/ 94 w 377"/>
                <a:gd name="T5" fmla="*/ 0 h 697"/>
                <a:gd name="T6" fmla="*/ 283 w 377"/>
                <a:gd name="T7" fmla="*/ 0 h 697"/>
                <a:gd name="T8" fmla="*/ 283 w 377"/>
                <a:gd name="T9" fmla="*/ 524 h 697"/>
                <a:gd name="T10" fmla="*/ 377 w 377"/>
                <a:gd name="T11" fmla="*/ 524 h 697"/>
                <a:gd name="T12" fmla="*/ 188 w 377"/>
                <a:gd name="T13" fmla="*/ 697 h 697"/>
                <a:gd name="T14" fmla="*/ 0 w 377"/>
                <a:gd name="T15" fmla="*/ 524 h 6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7" h="697">
                  <a:moveTo>
                    <a:pt x="0" y="524"/>
                  </a:moveTo>
                  <a:lnTo>
                    <a:pt x="94" y="524"/>
                  </a:lnTo>
                  <a:lnTo>
                    <a:pt x="94" y="0"/>
                  </a:lnTo>
                  <a:lnTo>
                    <a:pt x="283" y="0"/>
                  </a:lnTo>
                  <a:lnTo>
                    <a:pt x="283" y="524"/>
                  </a:lnTo>
                  <a:lnTo>
                    <a:pt x="377" y="524"/>
                  </a:lnTo>
                  <a:lnTo>
                    <a:pt x="188" y="697"/>
                  </a:lnTo>
                  <a:lnTo>
                    <a:pt x="0" y="524"/>
                  </a:lnTo>
                  <a:close/>
                </a:path>
              </a:pathLst>
            </a:custGeom>
            <a:noFill/>
            <a:ln w="31750" cap="flat">
              <a:solidFill>
                <a:srgbClr val="385D8A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2423" y="1891"/>
              <a:ext cx="378" cy="698"/>
            </a:xfrm>
            <a:custGeom>
              <a:avLst/>
              <a:gdLst>
                <a:gd name="T0" fmla="*/ 0 w 378"/>
                <a:gd name="T1" fmla="*/ 525 h 698"/>
                <a:gd name="T2" fmla="*/ 95 w 378"/>
                <a:gd name="T3" fmla="*/ 525 h 698"/>
                <a:gd name="T4" fmla="*/ 95 w 378"/>
                <a:gd name="T5" fmla="*/ 0 h 698"/>
                <a:gd name="T6" fmla="*/ 284 w 378"/>
                <a:gd name="T7" fmla="*/ 0 h 698"/>
                <a:gd name="T8" fmla="*/ 284 w 378"/>
                <a:gd name="T9" fmla="*/ 525 h 698"/>
                <a:gd name="T10" fmla="*/ 378 w 378"/>
                <a:gd name="T11" fmla="*/ 525 h 698"/>
                <a:gd name="T12" fmla="*/ 189 w 378"/>
                <a:gd name="T13" fmla="*/ 698 h 698"/>
                <a:gd name="T14" fmla="*/ 0 w 378"/>
                <a:gd name="T15" fmla="*/ 525 h 6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8" h="698">
                  <a:moveTo>
                    <a:pt x="0" y="525"/>
                  </a:moveTo>
                  <a:lnTo>
                    <a:pt x="95" y="525"/>
                  </a:lnTo>
                  <a:lnTo>
                    <a:pt x="95" y="0"/>
                  </a:lnTo>
                  <a:lnTo>
                    <a:pt x="284" y="0"/>
                  </a:lnTo>
                  <a:lnTo>
                    <a:pt x="284" y="525"/>
                  </a:lnTo>
                  <a:lnTo>
                    <a:pt x="378" y="525"/>
                  </a:lnTo>
                  <a:lnTo>
                    <a:pt x="189" y="698"/>
                  </a:lnTo>
                  <a:lnTo>
                    <a:pt x="0" y="525"/>
                  </a:lnTo>
                  <a:close/>
                </a:path>
              </a:pathLst>
            </a:cu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2423" y="1891"/>
              <a:ext cx="378" cy="698"/>
            </a:xfrm>
            <a:custGeom>
              <a:avLst/>
              <a:gdLst>
                <a:gd name="T0" fmla="*/ 0 w 378"/>
                <a:gd name="T1" fmla="*/ 525 h 698"/>
                <a:gd name="T2" fmla="*/ 95 w 378"/>
                <a:gd name="T3" fmla="*/ 525 h 698"/>
                <a:gd name="T4" fmla="*/ 95 w 378"/>
                <a:gd name="T5" fmla="*/ 0 h 698"/>
                <a:gd name="T6" fmla="*/ 284 w 378"/>
                <a:gd name="T7" fmla="*/ 0 h 698"/>
                <a:gd name="T8" fmla="*/ 284 w 378"/>
                <a:gd name="T9" fmla="*/ 525 h 698"/>
                <a:gd name="T10" fmla="*/ 378 w 378"/>
                <a:gd name="T11" fmla="*/ 525 h 698"/>
                <a:gd name="T12" fmla="*/ 189 w 378"/>
                <a:gd name="T13" fmla="*/ 698 h 698"/>
                <a:gd name="T14" fmla="*/ 0 w 378"/>
                <a:gd name="T15" fmla="*/ 525 h 6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8" h="698">
                  <a:moveTo>
                    <a:pt x="0" y="525"/>
                  </a:moveTo>
                  <a:lnTo>
                    <a:pt x="95" y="525"/>
                  </a:lnTo>
                  <a:lnTo>
                    <a:pt x="95" y="0"/>
                  </a:lnTo>
                  <a:lnTo>
                    <a:pt x="284" y="0"/>
                  </a:lnTo>
                  <a:lnTo>
                    <a:pt x="284" y="525"/>
                  </a:lnTo>
                  <a:lnTo>
                    <a:pt x="378" y="525"/>
                  </a:lnTo>
                  <a:lnTo>
                    <a:pt x="189" y="698"/>
                  </a:lnTo>
                  <a:lnTo>
                    <a:pt x="0" y="525"/>
                  </a:lnTo>
                  <a:close/>
                </a:path>
              </a:pathLst>
            </a:custGeom>
            <a:noFill/>
            <a:ln w="31750" cap="flat">
              <a:solidFill>
                <a:srgbClr val="385D8A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1887" y="756"/>
              <a:ext cx="1467" cy="345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1887" y="756"/>
              <a:ext cx="1467" cy="345"/>
            </a:xfrm>
            <a:prstGeom prst="rect">
              <a:avLst/>
            </a:prstGeom>
            <a:noFill/>
            <a:ln w="31750">
              <a:solidFill>
                <a:srgbClr val="385D8A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1969" y="801"/>
              <a:ext cx="118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altLang="ru-RU" b="1" dirty="0">
                  <a:solidFill>
                    <a:srgbClr val="FFFFFF"/>
                  </a:solidFill>
                  <a:latin typeface="Times New Roman" pitchFamily="18" charset="0"/>
                </a:rPr>
                <a:t>Проректор</a:t>
              </a:r>
              <a:r>
                <a:rPr lang="ru-RU" altLang="ru-RU" sz="1600" b="1" dirty="0">
                  <a:solidFill>
                    <a:srgbClr val="FFFFFF"/>
                  </a:solidFill>
                  <a:latin typeface="Times New Roman" pitchFamily="18" charset="0"/>
                </a:rPr>
                <a:t> по УВР</a:t>
              </a:r>
              <a:endParaRPr lang="ru-RU" altLang="ru-RU" dirty="0"/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3070" y="80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3153" y="801"/>
              <a:ext cx="93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altLang="ru-RU" sz="1600" b="1">
                  <a:solidFill>
                    <a:srgbClr val="FFFFFF"/>
                  </a:solidFill>
                  <a:latin typeface="Times New Roman" pitchFamily="18" charset="0"/>
                </a:rPr>
                <a:t> </a:t>
              </a:r>
              <a:endParaRPr lang="ru-RU" altLang="ru-RU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1903" y="1538"/>
              <a:ext cx="1433" cy="6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alt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1903" y="1538"/>
              <a:ext cx="1433" cy="652"/>
            </a:xfrm>
            <a:prstGeom prst="rect">
              <a:avLst/>
            </a:prstGeom>
            <a:noFill/>
            <a:ln w="31750">
              <a:solidFill>
                <a:srgbClr val="385D8A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2147" y="159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2098" y="1677"/>
              <a:ext cx="1097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altLang="ru-RU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Отдел по ВР и СО </a:t>
              </a:r>
              <a:endParaRPr lang="ru-RU" alt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2502" y="189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33" name="Rectangle 35"/>
            <p:cNvSpPr>
              <a:spLocks noChangeArrowheads="1"/>
            </p:cNvSpPr>
            <p:nvPr/>
          </p:nvSpPr>
          <p:spPr bwMode="auto">
            <a:xfrm>
              <a:off x="2738" y="1894"/>
              <a:ext cx="94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altLang="ru-RU" sz="1400" b="1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endParaRPr lang="ru-RU" altLang="ru-RU"/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3244" y="2527"/>
              <a:ext cx="1333" cy="6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35" name="Rectangle 37"/>
            <p:cNvSpPr>
              <a:spLocks noChangeArrowheads="1"/>
            </p:cNvSpPr>
            <p:nvPr/>
          </p:nvSpPr>
          <p:spPr bwMode="auto">
            <a:xfrm>
              <a:off x="3244" y="2527"/>
              <a:ext cx="1333" cy="652"/>
            </a:xfrm>
            <a:prstGeom prst="rect">
              <a:avLst/>
            </a:prstGeom>
            <a:noFill/>
            <a:ln w="31750">
              <a:solidFill>
                <a:srgbClr val="385D8A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36" name="Rectangle 38"/>
            <p:cNvSpPr>
              <a:spLocks noChangeArrowheads="1"/>
            </p:cNvSpPr>
            <p:nvPr/>
          </p:nvSpPr>
          <p:spPr bwMode="auto">
            <a:xfrm>
              <a:off x="3509" y="2731"/>
              <a:ext cx="694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altLang="ru-RU" sz="14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Кафедры</a:t>
              </a:r>
              <a:r>
                <a:rPr lang="ru-RU" altLang="ru-RU" sz="1400" b="1" dirty="0">
                  <a:solidFill>
                    <a:srgbClr val="FFFFFF"/>
                  </a:solidFill>
                  <a:latin typeface="Calibri" pitchFamily="34" charset="0"/>
                </a:rPr>
                <a:t> ЧГМА</a:t>
              </a:r>
              <a:endParaRPr lang="ru-RU" altLang="ru-RU" dirty="0"/>
            </a:p>
          </p:txBody>
        </p:sp>
        <p:sp>
          <p:nvSpPr>
            <p:cNvPr id="37" name="Rectangle 39"/>
            <p:cNvSpPr>
              <a:spLocks noChangeArrowheads="1"/>
            </p:cNvSpPr>
            <p:nvPr/>
          </p:nvSpPr>
          <p:spPr bwMode="auto">
            <a:xfrm>
              <a:off x="4313" y="2731"/>
              <a:ext cx="94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altLang="ru-RU" sz="1400" b="1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endParaRPr lang="ru-RU" altLang="ru-RU"/>
            </a:p>
          </p:txBody>
        </p:sp>
        <p:sp>
          <p:nvSpPr>
            <p:cNvPr id="38" name="Rectangle 40"/>
            <p:cNvSpPr>
              <a:spLocks noChangeArrowheads="1"/>
            </p:cNvSpPr>
            <p:nvPr/>
          </p:nvSpPr>
          <p:spPr bwMode="auto">
            <a:xfrm>
              <a:off x="1921" y="3349"/>
              <a:ext cx="1383" cy="6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39" name="Rectangle 41"/>
            <p:cNvSpPr>
              <a:spLocks noChangeArrowheads="1"/>
            </p:cNvSpPr>
            <p:nvPr/>
          </p:nvSpPr>
          <p:spPr bwMode="auto">
            <a:xfrm>
              <a:off x="1921" y="3349"/>
              <a:ext cx="1383" cy="652"/>
            </a:xfrm>
            <a:prstGeom prst="rect">
              <a:avLst/>
            </a:prstGeom>
            <a:noFill/>
            <a:ln w="31750">
              <a:solidFill>
                <a:srgbClr val="385D8A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40" name="Rectangle 42"/>
            <p:cNvSpPr>
              <a:spLocks noChangeArrowheads="1"/>
            </p:cNvSpPr>
            <p:nvPr/>
          </p:nvSpPr>
          <p:spPr bwMode="auto">
            <a:xfrm>
              <a:off x="2099" y="3478"/>
              <a:ext cx="92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altLang="ru-RU" sz="14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Студенты</a:t>
              </a:r>
              <a:r>
                <a:rPr lang="ru-RU" altLang="ru-RU" sz="1400" b="1" dirty="0">
                  <a:solidFill>
                    <a:srgbClr val="FFFFFF"/>
                  </a:solidFill>
                  <a:latin typeface="Calibri" pitchFamily="34" charset="0"/>
                </a:rPr>
                <a:t>, интерны, </a:t>
              </a:r>
              <a:endParaRPr lang="ru-RU" altLang="ru-RU" dirty="0"/>
            </a:p>
          </p:txBody>
        </p:sp>
        <p:sp>
          <p:nvSpPr>
            <p:cNvPr id="41" name="Rectangle 43"/>
            <p:cNvSpPr>
              <a:spLocks noChangeArrowheads="1"/>
            </p:cNvSpPr>
            <p:nvPr/>
          </p:nvSpPr>
          <p:spPr bwMode="auto">
            <a:xfrm>
              <a:off x="2303" y="3629"/>
              <a:ext cx="608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altLang="ru-RU" sz="14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Ординаторы</a:t>
              </a:r>
              <a:r>
                <a:rPr lang="ru-RU" altLang="ru-RU" sz="1400" b="1" dirty="0">
                  <a:solidFill>
                    <a:srgbClr val="FFFFFF"/>
                  </a:solidFill>
                  <a:latin typeface="Calibri" pitchFamily="34" charset="0"/>
                </a:rPr>
                <a:t>,</a:t>
              </a:r>
            </a:p>
            <a:p>
              <a:pPr algn="ctr"/>
              <a:r>
                <a:rPr lang="ru-RU" altLang="ru-RU" sz="12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Аспиранты</a:t>
              </a:r>
              <a:r>
                <a:rPr lang="ru-RU" altLang="ru-RU" sz="1400" b="1" dirty="0">
                  <a:solidFill>
                    <a:srgbClr val="FFFFFF"/>
                  </a:solidFill>
                </a:rPr>
                <a:t> </a:t>
              </a:r>
              <a:endParaRPr lang="ru-RU" altLang="ru-RU" dirty="0"/>
            </a:p>
          </p:txBody>
        </p:sp>
        <p:sp>
          <p:nvSpPr>
            <p:cNvPr id="42" name="Rectangle 44"/>
            <p:cNvSpPr>
              <a:spLocks noChangeArrowheads="1"/>
            </p:cNvSpPr>
            <p:nvPr/>
          </p:nvSpPr>
          <p:spPr bwMode="auto">
            <a:xfrm>
              <a:off x="2952" y="3629"/>
              <a:ext cx="94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altLang="ru-RU" sz="1400" b="1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endParaRPr lang="ru-RU" altLang="ru-RU"/>
            </a:p>
          </p:txBody>
        </p:sp>
        <p:sp>
          <p:nvSpPr>
            <p:cNvPr id="43" name="Rectangle 45"/>
            <p:cNvSpPr>
              <a:spLocks noChangeArrowheads="1"/>
            </p:cNvSpPr>
            <p:nvPr/>
          </p:nvSpPr>
          <p:spPr bwMode="auto">
            <a:xfrm>
              <a:off x="714" y="2528"/>
              <a:ext cx="1291" cy="6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44" name="Rectangle 46"/>
            <p:cNvSpPr>
              <a:spLocks noChangeArrowheads="1"/>
            </p:cNvSpPr>
            <p:nvPr/>
          </p:nvSpPr>
          <p:spPr bwMode="auto">
            <a:xfrm>
              <a:off x="714" y="2528"/>
              <a:ext cx="1291" cy="652"/>
            </a:xfrm>
            <a:prstGeom prst="rect">
              <a:avLst/>
            </a:prstGeom>
            <a:noFill/>
            <a:ln w="31750">
              <a:solidFill>
                <a:srgbClr val="385D8A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45" name="Rectangle 47"/>
            <p:cNvSpPr>
              <a:spLocks noChangeArrowheads="1"/>
            </p:cNvSpPr>
            <p:nvPr/>
          </p:nvSpPr>
          <p:spPr bwMode="auto">
            <a:xfrm>
              <a:off x="802" y="2570"/>
              <a:ext cx="97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altLang="ru-RU" sz="14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Руководитель отряда</a:t>
              </a:r>
              <a:endParaRPr lang="ru-RU" alt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8"/>
            <p:cNvSpPr>
              <a:spLocks noChangeArrowheads="1"/>
            </p:cNvSpPr>
            <p:nvPr/>
          </p:nvSpPr>
          <p:spPr bwMode="auto">
            <a:xfrm>
              <a:off x="1917" y="2570"/>
              <a:ext cx="94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altLang="ru-RU" sz="1400" b="1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endParaRPr lang="ru-RU" altLang="ru-RU"/>
            </a:p>
          </p:txBody>
        </p:sp>
        <p:sp>
          <p:nvSpPr>
            <p:cNvPr id="47" name="Rectangle 49"/>
            <p:cNvSpPr>
              <a:spLocks noChangeArrowheads="1"/>
            </p:cNvSpPr>
            <p:nvPr/>
          </p:nvSpPr>
          <p:spPr bwMode="auto">
            <a:xfrm>
              <a:off x="998" y="2814"/>
              <a:ext cx="677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altLang="ru-RU" sz="1400" b="1" dirty="0">
                  <a:solidFill>
                    <a:srgbClr val="FFFFFF"/>
                  </a:solidFill>
                  <a:latin typeface="Calibri" pitchFamily="34" charset="0"/>
                </a:rPr>
                <a:t>«</a:t>
              </a:r>
              <a:r>
                <a:rPr lang="ru-RU" altLang="ru-RU" sz="1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Правильны</a:t>
              </a:r>
              <a:r>
                <a:rPr lang="ru-RU" altLang="ru-RU" sz="1400" b="1" dirty="0" smtClean="0">
                  <a:solidFill>
                    <a:srgbClr val="FFFFFF"/>
                  </a:solidFill>
                  <a:latin typeface="Calibri" pitchFamily="34" charset="0"/>
                </a:rPr>
                <a:t>й </a:t>
              </a:r>
              <a:endParaRPr lang="ru-RU" altLang="ru-RU" dirty="0"/>
            </a:p>
          </p:txBody>
        </p:sp>
        <p:sp>
          <p:nvSpPr>
            <p:cNvPr id="48" name="Rectangle 50"/>
            <p:cNvSpPr>
              <a:spLocks noChangeArrowheads="1"/>
            </p:cNvSpPr>
            <p:nvPr/>
          </p:nvSpPr>
          <p:spPr bwMode="auto">
            <a:xfrm>
              <a:off x="1142" y="2966"/>
              <a:ext cx="374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altLang="ru-RU" sz="1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выбор</a:t>
              </a:r>
              <a:r>
                <a:rPr lang="ru-RU" altLang="ru-RU" sz="1400" b="1" dirty="0" smtClean="0">
                  <a:solidFill>
                    <a:srgbClr val="FFFFFF"/>
                  </a:solidFill>
                  <a:latin typeface="Calibri" pitchFamily="34" charset="0"/>
                </a:rPr>
                <a:t>!»</a:t>
              </a:r>
              <a:endParaRPr lang="ru-RU" altLang="ru-RU" dirty="0"/>
            </a:p>
          </p:txBody>
        </p:sp>
        <p:sp>
          <p:nvSpPr>
            <p:cNvPr id="49" name="Rectangle 51"/>
            <p:cNvSpPr>
              <a:spLocks noChangeArrowheads="1"/>
            </p:cNvSpPr>
            <p:nvPr/>
          </p:nvSpPr>
          <p:spPr bwMode="auto">
            <a:xfrm>
              <a:off x="1579" y="2966"/>
              <a:ext cx="94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altLang="ru-RU" sz="1400" b="1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endParaRPr lang="ru-RU" altLang="ru-RU"/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2054" y="2624"/>
              <a:ext cx="1115" cy="744"/>
            </a:xfrm>
            <a:custGeom>
              <a:avLst/>
              <a:gdLst>
                <a:gd name="T0" fmla="*/ 1115 w 1115"/>
                <a:gd name="T1" fmla="*/ 186 h 744"/>
                <a:gd name="T2" fmla="*/ 912 w 1115"/>
                <a:gd name="T3" fmla="*/ 372 h 744"/>
                <a:gd name="T4" fmla="*/ 912 w 1115"/>
                <a:gd name="T5" fmla="*/ 279 h 744"/>
                <a:gd name="T6" fmla="*/ 659 w 1115"/>
                <a:gd name="T7" fmla="*/ 279 h 744"/>
                <a:gd name="T8" fmla="*/ 659 w 1115"/>
                <a:gd name="T9" fmla="*/ 558 h 744"/>
                <a:gd name="T10" fmla="*/ 761 w 1115"/>
                <a:gd name="T11" fmla="*/ 558 h 744"/>
                <a:gd name="T12" fmla="*/ 558 w 1115"/>
                <a:gd name="T13" fmla="*/ 744 h 744"/>
                <a:gd name="T14" fmla="*/ 355 w 1115"/>
                <a:gd name="T15" fmla="*/ 558 h 744"/>
                <a:gd name="T16" fmla="*/ 456 w 1115"/>
                <a:gd name="T17" fmla="*/ 558 h 744"/>
                <a:gd name="T18" fmla="*/ 456 w 1115"/>
                <a:gd name="T19" fmla="*/ 279 h 744"/>
                <a:gd name="T20" fmla="*/ 204 w 1115"/>
                <a:gd name="T21" fmla="*/ 279 h 744"/>
                <a:gd name="T22" fmla="*/ 204 w 1115"/>
                <a:gd name="T23" fmla="*/ 372 h 744"/>
                <a:gd name="T24" fmla="*/ 0 w 1115"/>
                <a:gd name="T25" fmla="*/ 186 h 744"/>
                <a:gd name="T26" fmla="*/ 204 w 1115"/>
                <a:gd name="T27" fmla="*/ 0 h 744"/>
                <a:gd name="T28" fmla="*/ 204 w 1115"/>
                <a:gd name="T29" fmla="*/ 93 h 744"/>
                <a:gd name="T30" fmla="*/ 912 w 1115"/>
                <a:gd name="T31" fmla="*/ 93 h 744"/>
                <a:gd name="T32" fmla="*/ 912 w 1115"/>
                <a:gd name="T33" fmla="*/ 0 h 744"/>
                <a:gd name="T34" fmla="*/ 1115 w 1115"/>
                <a:gd name="T35" fmla="*/ 186 h 7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15" h="744">
                  <a:moveTo>
                    <a:pt x="1115" y="186"/>
                  </a:moveTo>
                  <a:lnTo>
                    <a:pt x="912" y="372"/>
                  </a:lnTo>
                  <a:lnTo>
                    <a:pt x="912" y="279"/>
                  </a:lnTo>
                  <a:lnTo>
                    <a:pt x="659" y="279"/>
                  </a:lnTo>
                  <a:lnTo>
                    <a:pt x="659" y="558"/>
                  </a:lnTo>
                  <a:lnTo>
                    <a:pt x="761" y="558"/>
                  </a:lnTo>
                  <a:lnTo>
                    <a:pt x="558" y="744"/>
                  </a:lnTo>
                  <a:lnTo>
                    <a:pt x="355" y="558"/>
                  </a:lnTo>
                  <a:lnTo>
                    <a:pt x="456" y="558"/>
                  </a:lnTo>
                  <a:lnTo>
                    <a:pt x="456" y="279"/>
                  </a:lnTo>
                  <a:lnTo>
                    <a:pt x="204" y="279"/>
                  </a:lnTo>
                  <a:lnTo>
                    <a:pt x="204" y="372"/>
                  </a:lnTo>
                  <a:lnTo>
                    <a:pt x="0" y="186"/>
                  </a:lnTo>
                  <a:lnTo>
                    <a:pt x="204" y="0"/>
                  </a:lnTo>
                  <a:lnTo>
                    <a:pt x="204" y="93"/>
                  </a:lnTo>
                  <a:lnTo>
                    <a:pt x="912" y="93"/>
                  </a:lnTo>
                  <a:lnTo>
                    <a:pt x="912" y="0"/>
                  </a:lnTo>
                  <a:lnTo>
                    <a:pt x="1115" y="186"/>
                  </a:lnTo>
                  <a:close/>
                </a:path>
              </a:pathLst>
            </a:cu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1" name="Freeform 53"/>
            <p:cNvSpPr>
              <a:spLocks/>
            </p:cNvSpPr>
            <p:nvPr/>
          </p:nvSpPr>
          <p:spPr bwMode="auto">
            <a:xfrm>
              <a:off x="2054" y="2624"/>
              <a:ext cx="1115" cy="744"/>
            </a:xfrm>
            <a:custGeom>
              <a:avLst/>
              <a:gdLst>
                <a:gd name="T0" fmla="*/ 1115 w 1115"/>
                <a:gd name="T1" fmla="*/ 186 h 744"/>
                <a:gd name="T2" fmla="*/ 912 w 1115"/>
                <a:gd name="T3" fmla="*/ 372 h 744"/>
                <a:gd name="T4" fmla="*/ 912 w 1115"/>
                <a:gd name="T5" fmla="*/ 279 h 744"/>
                <a:gd name="T6" fmla="*/ 659 w 1115"/>
                <a:gd name="T7" fmla="*/ 279 h 744"/>
                <a:gd name="T8" fmla="*/ 659 w 1115"/>
                <a:gd name="T9" fmla="*/ 558 h 744"/>
                <a:gd name="T10" fmla="*/ 761 w 1115"/>
                <a:gd name="T11" fmla="*/ 558 h 744"/>
                <a:gd name="T12" fmla="*/ 558 w 1115"/>
                <a:gd name="T13" fmla="*/ 744 h 744"/>
                <a:gd name="T14" fmla="*/ 355 w 1115"/>
                <a:gd name="T15" fmla="*/ 558 h 744"/>
                <a:gd name="T16" fmla="*/ 456 w 1115"/>
                <a:gd name="T17" fmla="*/ 558 h 744"/>
                <a:gd name="T18" fmla="*/ 456 w 1115"/>
                <a:gd name="T19" fmla="*/ 279 h 744"/>
                <a:gd name="T20" fmla="*/ 204 w 1115"/>
                <a:gd name="T21" fmla="*/ 279 h 744"/>
                <a:gd name="T22" fmla="*/ 204 w 1115"/>
                <a:gd name="T23" fmla="*/ 372 h 744"/>
                <a:gd name="T24" fmla="*/ 0 w 1115"/>
                <a:gd name="T25" fmla="*/ 186 h 744"/>
                <a:gd name="T26" fmla="*/ 204 w 1115"/>
                <a:gd name="T27" fmla="*/ 0 h 744"/>
                <a:gd name="T28" fmla="*/ 204 w 1115"/>
                <a:gd name="T29" fmla="*/ 93 h 744"/>
                <a:gd name="T30" fmla="*/ 912 w 1115"/>
                <a:gd name="T31" fmla="*/ 93 h 744"/>
                <a:gd name="T32" fmla="*/ 912 w 1115"/>
                <a:gd name="T33" fmla="*/ 0 h 744"/>
                <a:gd name="T34" fmla="*/ 1115 w 1115"/>
                <a:gd name="T35" fmla="*/ 186 h 7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15" h="744">
                  <a:moveTo>
                    <a:pt x="1115" y="186"/>
                  </a:moveTo>
                  <a:lnTo>
                    <a:pt x="912" y="372"/>
                  </a:lnTo>
                  <a:lnTo>
                    <a:pt x="912" y="279"/>
                  </a:lnTo>
                  <a:lnTo>
                    <a:pt x="659" y="279"/>
                  </a:lnTo>
                  <a:lnTo>
                    <a:pt x="659" y="558"/>
                  </a:lnTo>
                  <a:lnTo>
                    <a:pt x="761" y="558"/>
                  </a:lnTo>
                  <a:lnTo>
                    <a:pt x="558" y="744"/>
                  </a:lnTo>
                  <a:lnTo>
                    <a:pt x="355" y="558"/>
                  </a:lnTo>
                  <a:lnTo>
                    <a:pt x="456" y="558"/>
                  </a:lnTo>
                  <a:lnTo>
                    <a:pt x="456" y="279"/>
                  </a:lnTo>
                  <a:lnTo>
                    <a:pt x="204" y="279"/>
                  </a:lnTo>
                  <a:lnTo>
                    <a:pt x="204" y="372"/>
                  </a:lnTo>
                  <a:lnTo>
                    <a:pt x="0" y="186"/>
                  </a:lnTo>
                  <a:lnTo>
                    <a:pt x="204" y="0"/>
                  </a:lnTo>
                  <a:lnTo>
                    <a:pt x="204" y="93"/>
                  </a:lnTo>
                  <a:lnTo>
                    <a:pt x="912" y="93"/>
                  </a:lnTo>
                  <a:lnTo>
                    <a:pt x="912" y="0"/>
                  </a:lnTo>
                  <a:lnTo>
                    <a:pt x="1115" y="186"/>
                  </a:lnTo>
                  <a:close/>
                </a:path>
              </a:pathLst>
            </a:custGeom>
            <a:noFill/>
            <a:ln w="3175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Направление деятельности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Проведение мини-лекций, направленных на формирование мотивации ЗОЖ с учащимися СОШ города и края;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Проведение экскурсий в музеи-академии (анатомический, патологоанатомический, музей истории медицины, музей биологии);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работы, направленной на формирование положительного имиджа ЧГМА в обществе и привлечение абитуриентов.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Мини- лекции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40000" lnSpcReduction="20000"/>
          </a:bodyPr>
          <a:lstStyle/>
          <a:p>
            <a:pPr lvl="0"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Алфавит сердечно-легочной реанимации.</a:t>
            </a:r>
          </a:p>
          <a:p>
            <a:pPr lvl="0"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Экстренная помощь при кровотечениях.</a:t>
            </a:r>
          </a:p>
          <a:p>
            <a:pPr lvl="0"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Десмургия – история вопроса.</a:t>
            </a:r>
          </a:p>
          <a:p>
            <a:pPr lvl="0"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Пластическая хирургия. За или против.</a:t>
            </a:r>
          </a:p>
          <a:p>
            <a:pPr lvl="0"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Гастрит среди школьников.</a:t>
            </a:r>
          </a:p>
          <a:p>
            <a:pPr lvl="0" algn="ctr"/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Йододефицит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: актуальность, симптомы, его коррекция.</a:t>
            </a:r>
          </a:p>
          <a:p>
            <a:pPr lvl="0"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Профессия врач-терапевт.</a:t>
            </a:r>
          </a:p>
          <a:p>
            <a:pPr lvl="0"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Электронные сигареты среди подростков.</a:t>
            </a:r>
          </a:p>
          <a:p>
            <a:pPr lvl="0"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Курение в подростковом возрасте, его агрессивное влияние.</a:t>
            </a:r>
          </a:p>
          <a:p>
            <a:pPr lvl="0"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Анемии, железодефицитная анемия у лиц школьного возраста.</a:t>
            </a:r>
          </a:p>
          <a:p>
            <a:pPr lvl="0"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Вакцинация для всех: простые ответы на непростые вопросы.</a:t>
            </a:r>
          </a:p>
          <a:p>
            <a:pPr lvl="0"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Профилактика острых кишечных инфекций.</a:t>
            </a:r>
          </a:p>
          <a:p>
            <a:pPr lvl="0"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ВИЧ инфекция.</a:t>
            </a:r>
          </a:p>
          <a:p>
            <a:pPr lvl="0"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Современные методы исследования головного мозга.</a:t>
            </a:r>
          </a:p>
          <a:p>
            <a:pPr lvl="0"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Современные методы исследования кровообращения.</a:t>
            </a:r>
          </a:p>
          <a:p>
            <a:pPr lvl="0"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Лекции в музее (анатомия).</a:t>
            </a:r>
          </a:p>
          <a:p>
            <a:pPr lvl="0"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Репродуктивная система. Факторы, препятствующие продолжению рода.</a:t>
            </a:r>
          </a:p>
          <a:p>
            <a:pPr lvl="0"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Польза или вред от электронных сигарет.</a:t>
            </a:r>
          </a:p>
          <a:p>
            <a:pPr lvl="0"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Физическая культура (работа различных групп мышц).</a:t>
            </a:r>
          </a:p>
          <a:p>
            <a:pPr lvl="0"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Влияние электронных сигарет на органы дыхания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 fontScale="47500" lnSpcReduction="20000"/>
          </a:bodyPr>
          <a:lstStyle/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Нарушение осанки.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Травматизм школьника.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мы едем?</a:t>
            </a:r>
          </a:p>
          <a:p>
            <a:pPr lvl="0"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Пропоганда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отказа от вредных привычек (наркотики, алкоголь).</a:t>
            </a:r>
          </a:p>
          <a:p>
            <a:pPr lvl="0"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Фенилкетонурия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жизнь или страдание?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Рациональное питание.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Этические аспекты работы врача.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Этические вопросы планирования семьи.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Профилактика некоторых форм зависимостей.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Этические проблемы ВИЧ,СПИД в обществе.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Семья глазами молодежи.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Общие вопросы личной гигиены (для начальных классов).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Ароматерапия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или как бросить курить» Игровой тренинг для формирования негативного отношения к курению.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ИППП.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ВИЧ-инфекция.</a:t>
            </a:r>
          </a:p>
          <a:p>
            <a:pPr lvl="0"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БАДы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современных системах здорового питания.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Гиподинамия проблема века.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Влияние качества сна на эффективность процесса обучения школьников.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Влияние вредных привычек.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Алиса, в стране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Гурмании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(3-5 классы)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Мини- лекции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Маша и медведь, по здоровому питанию. (1-2 классы)</a:t>
            </a:r>
          </a:p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Возраст, когда приходиться взрослеть.</a:t>
            </a:r>
          </a:p>
          <a:p>
            <a:pPr lvl="0" algn="ctr"/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Гендерные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особенности полового поведения.</a:t>
            </a:r>
          </a:p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Контрацепция.</a:t>
            </a:r>
          </a:p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Профессия «Врач».</a:t>
            </a:r>
          </a:p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Значение микроорганизмов в здоровье человека.</a:t>
            </a:r>
          </a:p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Причины нарушений в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микроэкологии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организма человека.</a:t>
            </a:r>
          </a:p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«Заглянуть в тело человека, миф или реальность». </a:t>
            </a:r>
          </a:p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Влияние электронных сигарет на организм.</a:t>
            </a:r>
          </a:p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Влияние энергетических напитков на организм.</a:t>
            </a:r>
          </a:p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Влияние пивного алкоголизма на организм подростков.</a:t>
            </a:r>
          </a:p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Влияние курения на организм подростков.</a:t>
            </a:r>
          </a:p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«Медицинская помощь: мои права и обязанности».</a:t>
            </a:r>
          </a:p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«Социально-значимые заболевания как проблема современного общества».</a:t>
            </a:r>
          </a:p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Влияние алкоголя, наркотических препаратов,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табакокурения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и курения электронных сигарет».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Мини- лекции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0000" lnSpcReduction="20000"/>
          </a:bodyPr>
          <a:lstStyle/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Компьютер и зрение.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Чем опасен синий цвет?</a:t>
            </a:r>
          </a:p>
          <a:p>
            <a:pPr lvl="0"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Гаджеты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жизни школьников.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Межличностные конфликты, и пути их разрешения.</a:t>
            </a:r>
          </a:p>
          <a:p>
            <a:pPr lvl="0"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Спайсы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Алкоголь и его влияние на человека.</a:t>
            </a:r>
          </a:p>
          <a:p>
            <a:pPr lvl="0"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Табакокурение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его вред.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Наркомания.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гаджетов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Вся правда об электронных сигаретах.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Вакцинация «за или против».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ВИЧ-ИНФЕКЦИЯ!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ЗОЖ.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Гигиена питания.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Гигиена, физического развития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Мини- лекции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659</Words>
  <Application>Microsoft Office PowerPoint</Application>
  <PresentationFormat>Экран (4:3)</PresentationFormat>
  <Paragraphs>127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Формирование ЗОЖ у детей. </vt:lpstr>
      <vt:lpstr>Слайд 2</vt:lpstr>
      <vt:lpstr>Слайд 3</vt:lpstr>
      <vt:lpstr>Структура работы</vt:lpstr>
      <vt:lpstr>Направление деятельности</vt:lpstr>
      <vt:lpstr>Мини- лекции</vt:lpstr>
      <vt:lpstr>Мини- лекции</vt:lpstr>
      <vt:lpstr>Мини- лекции</vt:lpstr>
      <vt:lpstr>Мини- лекции</vt:lpstr>
      <vt:lpstr>Слайд 10</vt:lpstr>
      <vt:lpstr>Практика в действии</vt:lpstr>
      <vt:lpstr>Экскурсии по музеям академии</vt:lpstr>
      <vt:lpstr>Экскурсии по музеям академии</vt:lpstr>
      <vt:lpstr>Экскурсии по музеям академии</vt:lpstr>
      <vt:lpstr>Экскурсии по музеям академии</vt:lpstr>
      <vt:lpstr>Слайд 16</vt:lpstr>
      <vt:lpstr>Слайд 17</vt:lpstr>
      <vt:lpstr>Благодарю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на тему: Формирование ЗОЖ у детей.</dc:title>
  <dc:creator>Image&amp;Matros ®</dc:creator>
  <cp:lastModifiedBy>User</cp:lastModifiedBy>
  <cp:revision>18</cp:revision>
  <dcterms:created xsi:type="dcterms:W3CDTF">2018-04-19T13:02:14Z</dcterms:created>
  <dcterms:modified xsi:type="dcterms:W3CDTF">2018-04-21T13:12:14Z</dcterms:modified>
</cp:coreProperties>
</file>